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305" r:id="rId2"/>
    <p:sldId id="256" r:id="rId3"/>
    <p:sldId id="257" r:id="rId4"/>
    <p:sldId id="267" r:id="rId5"/>
    <p:sldId id="260" r:id="rId6"/>
    <p:sldId id="262" r:id="rId7"/>
    <p:sldId id="264" r:id="rId8"/>
    <p:sldId id="265" r:id="rId9"/>
    <p:sldId id="258" r:id="rId10"/>
    <p:sldId id="259" r:id="rId11"/>
    <p:sldId id="266" r:id="rId12"/>
    <p:sldId id="268" r:id="rId13"/>
    <p:sldId id="270" r:id="rId14"/>
    <p:sldId id="271" r:id="rId15"/>
    <p:sldId id="272" r:id="rId16"/>
    <p:sldId id="273" r:id="rId17"/>
    <p:sldId id="274" r:id="rId18"/>
    <p:sldId id="277" r:id="rId19"/>
    <p:sldId id="278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93" r:id="rId29"/>
    <p:sldId id="294" r:id="rId30"/>
    <p:sldId id="295" r:id="rId31"/>
    <p:sldId id="296" r:id="rId32"/>
    <p:sldId id="297" r:id="rId33"/>
    <p:sldId id="302" r:id="rId34"/>
    <p:sldId id="298" r:id="rId35"/>
    <p:sldId id="299" r:id="rId36"/>
    <p:sldId id="300" r:id="rId37"/>
    <p:sldId id="303" r:id="rId38"/>
    <p:sldId id="301" r:id="rId39"/>
    <p:sldId id="30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CC0DE-988A-4062-BE0E-8DA39A97FB3F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139F-0A87-4E79-947D-2CE9E141C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3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B5CB94-D579-4F44-B000-064303B4C250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1D3FDF-0D1A-4D8F-AB3C-1C3303C9F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ASSISTING EFL STUDENTS THROUGH THE THESIS WRITING PROCESS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Presenters</a:t>
            </a:r>
            <a:r>
              <a:rPr lang="en-US" dirty="0" smtClean="0"/>
              <a:t>: Nguyen Truong Sa, PhD</a:t>
            </a:r>
          </a:p>
          <a:p>
            <a:r>
              <a:rPr lang="en-US" dirty="0" smtClean="0"/>
              <a:t>Tran </a:t>
            </a:r>
            <a:r>
              <a:rPr lang="en-US" dirty="0" err="1" smtClean="0"/>
              <a:t>Kieu</a:t>
            </a:r>
            <a:r>
              <a:rPr lang="en-US" dirty="0" smtClean="0"/>
              <a:t> My An, PhD</a:t>
            </a:r>
          </a:p>
          <a:p>
            <a:r>
              <a:rPr lang="en-US" dirty="0" err="1" smtClean="0"/>
              <a:t>Phan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Tuyet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, PhD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5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First look at your research statement. </a:t>
            </a:r>
          </a:p>
          <a:p>
            <a:r>
              <a:rPr lang="en-US" dirty="0" smtClean="0"/>
              <a:t>‘how many’, ‘test’, ‘verify’, ‘how often’, ‘how satisfied’ </a:t>
            </a:r>
            <a:r>
              <a:rPr lang="en-US" dirty="0" smtClean="0">
                <a:sym typeface="Wingdings"/>
              </a:rPr>
              <a:t>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quantitative</a:t>
            </a:r>
            <a:r>
              <a:rPr lang="en-US" dirty="0" smtClean="0">
                <a:sym typeface="Wingdings"/>
              </a:rPr>
              <a:t> research</a:t>
            </a:r>
          </a:p>
          <a:p>
            <a:r>
              <a:rPr lang="en-US" dirty="0" smtClean="0">
                <a:sym typeface="Wingdings"/>
              </a:rPr>
              <a:t>‘discover’, ‘motivation’, ‘experiences’, ‘thought/ think’, ‘problems’, ‘</a:t>
            </a:r>
            <a:r>
              <a:rPr lang="en-US" dirty="0" err="1" smtClean="0">
                <a:sym typeface="Wingdings"/>
              </a:rPr>
              <a:t>behaviour</a:t>
            </a:r>
            <a:r>
              <a:rPr lang="en-US" dirty="0" smtClean="0">
                <a:sym typeface="Wingdings"/>
              </a:rPr>
              <a:t>/behave’ </a:t>
            </a:r>
            <a:r>
              <a:rPr lang="en-US" dirty="0" smtClean="0">
                <a:solidFill>
                  <a:schemeClr val="tx2"/>
                </a:solidFill>
                <a:sym typeface="Wingdings"/>
              </a:rPr>
              <a:t>qualitative</a:t>
            </a:r>
            <a:r>
              <a:rPr lang="en-US" dirty="0" smtClean="0">
                <a:sym typeface="Wingdings"/>
              </a:rPr>
              <a:t> research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decide your research methodology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/>
          <a:lstStyle/>
          <a:p>
            <a:r>
              <a:rPr lang="en-US" dirty="0" smtClean="0"/>
              <a:t>It could be a combination of both qualitative and quantitative research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 if you write a combination of these words?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AutoNum type="arabicPeriod"/>
            </a:pPr>
            <a:r>
              <a:rPr lang="en-US" dirty="0" smtClean="0"/>
              <a:t>This research aims to find out what primary school teachers think about the educational value of ‘ Disney channel’.</a:t>
            </a:r>
          </a:p>
          <a:p>
            <a:pPr marL="109728" indent="0">
              <a:buNone/>
            </a:pPr>
            <a:r>
              <a:rPr lang="en-US" dirty="0" smtClean="0"/>
              <a:t>=&gt; Qualitative </a:t>
            </a:r>
          </a:p>
          <a:p>
            <a:pPr marL="624078" indent="-514350">
              <a:buFont typeface="+mj-lt"/>
              <a:buAutoNum type="arabicPeriod" startAt="2"/>
            </a:pPr>
            <a:r>
              <a:rPr lang="en-US" dirty="0" smtClean="0"/>
              <a:t>The aim of this research is to find out how many students who are not majored in English use computer soft ware to practice English.</a:t>
            </a:r>
          </a:p>
          <a:p>
            <a:pPr marL="109728" indent="0">
              <a:buNone/>
            </a:pPr>
            <a:r>
              <a:rPr lang="en-US" dirty="0" smtClean="0"/>
              <a:t>=&gt; Quantitative</a:t>
            </a:r>
          </a:p>
          <a:p>
            <a:pPr marL="624078" indent="-514350">
              <a:buFont typeface="+mj-lt"/>
              <a:buAutoNum type="arabicPeriod" startAt="3"/>
            </a:pPr>
            <a:r>
              <a:rPr lang="en-US" dirty="0" smtClean="0"/>
              <a:t>My project is to find out if teenagers are interested in summer course in their school and how many teenagers will attend the summer course this year. </a:t>
            </a:r>
          </a:p>
          <a:p>
            <a:pPr marL="109728" indent="0">
              <a:buNone/>
            </a:pPr>
            <a:r>
              <a:rPr lang="en-US" dirty="0" smtClean="0"/>
              <a:t>=&gt; Combination of both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Wingdings"/>
              </a:rPr>
              <a:t>What methodology?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17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choose your research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64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to collect your data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this chapter:</a:t>
            </a:r>
          </a:p>
          <a:p>
            <a:r>
              <a:rPr lang="en-US" dirty="0" smtClean="0"/>
              <a:t>Interviewing</a:t>
            </a:r>
          </a:p>
          <a:p>
            <a:r>
              <a:rPr lang="en-US" dirty="0" smtClean="0"/>
              <a:t>Focus group</a:t>
            </a:r>
          </a:p>
          <a:p>
            <a:r>
              <a:rPr lang="en-US" dirty="0" smtClean="0"/>
              <a:t>Questionnaires</a:t>
            </a:r>
          </a:p>
          <a:p>
            <a:r>
              <a:rPr lang="en-US" dirty="0" smtClean="0"/>
              <a:t>Participant observation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research methods?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5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Unstructured</a:t>
            </a:r>
          </a:p>
          <a:p>
            <a:r>
              <a:rPr lang="en-US" dirty="0" smtClean="0"/>
              <a:t>Semi-structured</a:t>
            </a:r>
          </a:p>
          <a:p>
            <a:r>
              <a:rPr lang="en-US" dirty="0" smtClean="0"/>
              <a:t>Structured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</a:t>
            </a:r>
            <a:endParaRPr lang="en-US" dirty="0"/>
          </a:p>
        </p:txBody>
      </p:sp>
      <p:pic>
        <p:nvPicPr>
          <p:cNvPr id="4" name="Picture 3" descr="Semi-structured-interviews-spectr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36" y="3429000"/>
            <a:ext cx="8145764" cy="134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No pre-plan set of questions</a:t>
            </a:r>
          </a:p>
          <a:p>
            <a:pPr algn="just"/>
            <a:r>
              <a:rPr lang="en-US" dirty="0" smtClean="0"/>
              <a:t>The interviewer has a topic area in mind and talk to the interviewee in a conversational way.</a:t>
            </a:r>
          </a:p>
          <a:p>
            <a:pPr algn="just"/>
            <a:r>
              <a:rPr lang="en-US" dirty="0" smtClean="0"/>
              <a:t>The participants are free to talk about what s/he thinks important </a:t>
            </a:r>
            <a:r>
              <a:rPr lang="en-US" dirty="0" smtClean="0">
                <a:sym typeface="Wingdings"/>
              </a:rPr>
              <a:t> little influence from the researcher  qualitative research</a:t>
            </a:r>
          </a:p>
          <a:p>
            <a:pPr algn="just"/>
            <a:r>
              <a:rPr lang="en-US" dirty="0" smtClean="0">
                <a:sym typeface="Wingdings"/>
              </a:rPr>
              <a:t>Form: open-ended questions</a:t>
            </a:r>
          </a:p>
          <a:p>
            <a:endParaRPr lang="en-US" dirty="0" smtClean="0">
              <a:sym typeface="Wingdings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Unstructured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94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  <a:sym typeface="Wingdings"/>
              </a:rPr>
              <a:t>Difficulty</a:t>
            </a:r>
            <a:r>
              <a:rPr lang="en-US" dirty="0" smtClean="0">
                <a:sym typeface="Wingdings"/>
              </a:rPr>
              <a:t>: 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		- the interviewer should have good connections to the interviewee  to trust 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		- the interviewer should have good communication skills. 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		- difficult to analyze data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Unstructured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3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most common interview used in Qualitative social research</a:t>
            </a:r>
          </a:p>
          <a:p>
            <a:r>
              <a:rPr lang="en-US" dirty="0" smtClean="0"/>
              <a:t>the researcher wants to know </a:t>
            </a:r>
            <a:r>
              <a:rPr lang="en-US" dirty="0" err="1" smtClean="0"/>
              <a:t>speciﬁc</a:t>
            </a:r>
            <a:r>
              <a:rPr lang="en-US" dirty="0" smtClean="0"/>
              <a:t> information which can be compared and contrasted with information gained in other interviews</a:t>
            </a:r>
          </a:p>
          <a:p>
            <a:r>
              <a:rPr lang="en-US" dirty="0" smtClean="0"/>
              <a:t>the same questions need to be asked in each interview</a:t>
            </a:r>
          </a:p>
          <a:p>
            <a:r>
              <a:rPr lang="en-US" dirty="0" smtClean="0"/>
              <a:t>Provide much more detailed information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Semi-structured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2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ethod.interview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-228600"/>
            <a:ext cx="7315200" cy="727749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0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ASSISTING EFL STUDENTS THROUGH THE THESIS WRITING PROCESS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decide upon a methodology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interviewer asks you a series of questions and ticks boxes with your response </a:t>
            </a:r>
            <a:r>
              <a:rPr lang="en-US" dirty="0" smtClean="0">
                <a:sym typeface="Wingdings"/>
              </a:rPr>
              <a:t> “verbal </a:t>
            </a:r>
            <a:r>
              <a:rPr lang="en-US" dirty="0" err="1" smtClean="0">
                <a:sym typeface="Wingdings"/>
              </a:rPr>
              <a:t>questionaires</a:t>
            </a:r>
            <a:r>
              <a:rPr lang="en-US" dirty="0" smtClean="0">
                <a:sym typeface="Wingdings"/>
              </a:rPr>
              <a:t>”</a:t>
            </a:r>
            <a:endParaRPr lang="en-US" dirty="0" smtClean="0"/>
          </a:p>
          <a:p>
            <a:pPr algn="just"/>
            <a:r>
              <a:rPr lang="en-US" dirty="0" smtClean="0"/>
              <a:t>Structured interviews are used in </a:t>
            </a:r>
            <a:r>
              <a:rPr lang="en-US" dirty="0" smtClean="0">
                <a:solidFill>
                  <a:srgbClr val="FF0000"/>
                </a:solidFill>
              </a:rPr>
              <a:t>quantitative research </a:t>
            </a:r>
            <a:r>
              <a:rPr lang="en-US" dirty="0" smtClean="0"/>
              <a:t>and can be conducted face-to-face or over the telephone, sometimes with the aid of lap-top computers.</a:t>
            </a:r>
          </a:p>
          <a:p>
            <a:pPr algn="just"/>
            <a:r>
              <a:rPr lang="en-US" dirty="0" smtClean="0"/>
              <a:t>We will discuss with more details in the part of the questionnaire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77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Useful phrases when doing an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Chuyen nganh\Môn PPNCKH\slide_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915400" cy="6686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39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number of people are asked to come together in a group to discuss a certain issue. </a:t>
            </a:r>
          </a:p>
          <a:p>
            <a:pPr algn="just"/>
            <a:r>
              <a:rPr lang="en-US" dirty="0" smtClean="0"/>
              <a:t>led by a moderator or facilitator who:</a:t>
            </a:r>
          </a:p>
          <a:p>
            <a:pPr algn="just">
              <a:buNone/>
            </a:pPr>
            <a:r>
              <a:rPr lang="en-US" dirty="0" smtClean="0"/>
              <a:t>		- introduces the topic</a:t>
            </a:r>
          </a:p>
          <a:p>
            <a:pPr algn="just">
              <a:buNone/>
            </a:pPr>
            <a:r>
              <a:rPr lang="en-US" dirty="0" smtClean="0"/>
              <a:t>		- asks </a:t>
            </a:r>
            <a:r>
              <a:rPr lang="en-US" dirty="0" err="1" smtClean="0"/>
              <a:t>speciﬁc</a:t>
            </a:r>
            <a:r>
              <a:rPr lang="en-US" dirty="0" smtClean="0"/>
              <a:t> questions</a:t>
            </a:r>
          </a:p>
          <a:p>
            <a:pPr algn="just">
              <a:buNone/>
            </a:pPr>
            <a:r>
              <a:rPr lang="en-US" dirty="0" smtClean="0"/>
              <a:t>		- controls digressions </a:t>
            </a:r>
          </a:p>
          <a:p>
            <a:pPr algn="just">
              <a:buNone/>
            </a:pPr>
            <a:r>
              <a:rPr lang="en-US" dirty="0" smtClean="0"/>
              <a:t>		- stops break-away conversations.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group (discussion group/ group interview)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Example: </a:t>
            </a:r>
          </a:p>
          <a:p>
            <a:pPr algn="just"/>
            <a:r>
              <a:rPr lang="en-US" dirty="0" smtClean="0"/>
              <a:t>Discussion about adults’ experiences of school</a:t>
            </a:r>
          </a:p>
          <a:p>
            <a:pPr algn="just"/>
            <a:r>
              <a:rPr lang="en-US" dirty="0" smtClean="0"/>
              <a:t>Discussion about the new law of being fined for going pass the yellow light in traffic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group (discussion group/ group interview)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4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382157" y="1481138"/>
            <a:ext cx="437968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Focus group (page 30)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4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 up and introduction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3000" dirty="0" smtClean="0"/>
              <a:t>- introduction of moderation</a:t>
            </a:r>
          </a:p>
          <a:p>
            <a:pPr>
              <a:buNone/>
            </a:pPr>
            <a:r>
              <a:rPr lang="en-US" sz="3000" dirty="0" smtClean="0"/>
              <a:t>		- ice-breaker for participants</a:t>
            </a:r>
          </a:p>
          <a:p>
            <a:pPr>
              <a:buNone/>
            </a:pPr>
            <a:r>
              <a:rPr lang="en-US" sz="3000" dirty="0" smtClean="0"/>
              <a:t>		- outline of the process</a:t>
            </a:r>
          </a:p>
          <a:p>
            <a:r>
              <a:rPr lang="en-US" dirty="0" smtClean="0"/>
              <a:t>Main topic discussion</a:t>
            </a:r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sz="3000" dirty="0" smtClean="0"/>
              <a:t>- moderate group discussion that focus on the specific questions </a:t>
            </a:r>
          </a:p>
          <a:p>
            <a:r>
              <a:rPr lang="en-US" dirty="0" smtClean="0"/>
              <a:t>Wrap-up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3000" dirty="0" smtClean="0"/>
              <a:t>- final thoughts and reflections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group (discussion group/ group interview)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5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Chuyen nganh\Môn PPNCKH\focus-groups-3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"/>
            <a:ext cx="8229600" cy="6172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popular way of collecting data.</a:t>
            </a:r>
          </a:p>
          <a:p>
            <a:r>
              <a:rPr lang="en-US" dirty="0" smtClean="0"/>
              <a:t>But all too often the researcher rushes the design of the questions and end up not getting the kind of data required.</a:t>
            </a:r>
          </a:p>
          <a:p>
            <a:r>
              <a:rPr lang="en-US" dirty="0" smtClean="0"/>
              <a:t>3 types:</a:t>
            </a:r>
          </a:p>
          <a:p>
            <a:pPr lvl="1"/>
            <a:r>
              <a:rPr lang="en-US" dirty="0" smtClean="0"/>
              <a:t>Opened- ended questionnaire</a:t>
            </a:r>
          </a:p>
          <a:p>
            <a:pPr lvl="1"/>
            <a:r>
              <a:rPr lang="en-US" dirty="0" smtClean="0"/>
              <a:t>Closed – ended questionnaire</a:t>
            </a:r>
          </a:p>
          <a:p>
            <a:pPr lvl="1"/>
            <a:r>
              <a:rPr lang="en-US" dirty="0" smtClean="0"/>
              <a:t>Combination of opened-ended and close-ended </a:t>
            </a:r>
            <a:r>
              <a:rPr lang="en-US" dirty="0" err="1" smtClean="0"/>
              <a:t>questionaire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4.1 Closed-ended questionnaires</a:t>
            </a:r>
            <a:endParaRPr lang="en-US" dirty="0" smtClean="0"/>
          </a:p>
          <a:p>
            <a:pPr lvl="0"/>
            <a:r>
              <a:rPr lang="en-US" dirty="0" smtClean="0"/>
              <a:t>follow a set format</a:t>
            </a:r>
          </a:p>
          <a:p>
            <a:pPr lvl="0"/>
            <a:r>
              <a:rPr lang="en-US" dirty="0" smtClean="0"/>
              <a:t>can be scanned straight into a computer for ease of analysis</a:t>
            </a:r>
          </a:p>
          <a:p>
            <a:pPr lvl="0"/>
            <a:r>
              <a:rPr lang="en-US" dirty="0" smtClean="0"/>
              <a:t>is used to generate statistics in quantitative research.</a:t>
            </a:r>
          </a:p>
          <a:p>
            <a:pPr lvl="0"/>
            <a:r>
              <a:rPr lang="en-US" dirty="0" smtClean="0"/>
              <a:t>the most familiar type.</a:t>
            </a:r>
          </a:p>
          <a:p>
            <a:pPr marL="109728" lvl="0" indent="0">
              <a:buNone/>
            </a:pPr>
            <a:r>
              <a:rPr lang="en-US" sz="2500" i="1" dirty="0" smtClean="0"/>
              <a:t>Ex:</a:t>
            </a:r>
          </a:p>
          <a:p>
            <a:pPr marL="109728" indent="0">
              <a:buNone/>
            </a:pPr>
            <a:r>
              <a:rPr lang="en-US" sz="2500" i="1" dirty="0"/>
              <a:t>Are you feeling better today?</a:t>
            </a:r>
          </a:p>
          <a:p>
            <a:pPr marL="109728" indent="0">
              <a:buNone/>
            </a:pPr>
            <a:r>
              <a:rPr lang="en-US" sz="2500" i="1" dirty="0"/>
              <a:t>May I use the bathroom?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3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philosophy/ the principle which guide your research</a:t>
            </a:r>
          </a:p>
          <a:p>
            <a:r>
              <a:rPr lang="en-US" dirty="0" smtClean="0"/>
              <a:t>Research methodology vs. research method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Research methodology?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u="sng" dirty="0" smtClean="0"/>
              <a:t>4.2 Open-ended questionnaires</a:t>
            </a:r>
            <a:endParaRPr lang="en-US" dirty="0" smtClean="0"/>
          </a:p>
          <a:p>
            <a:pPr lvl="0" algn="just"/>
            <a:r>
              <a:rPr lang="en-US" dirty="0" smtClean="0"/>
              <a:t>are used in qualitative research, although some researchers will quantify the answers during the analysis stage.</a:t>
            </a:r>
          </a:p>
          <a:p>
            <a:pPr lvl="0" algn="just"/>
            <a:r>
              <a:rPr lang="en-US" dirty="0" smtClean="0"/>
              <a:t>does not contain boxes to tick, but instead leaves a blank section for the respondent to write in an answer.</a:t>
            </a:r>
          </a:p>
          <a:p>
            <a:pPr lvl="0"/>
            <a:r>
              <a:rPr lang="en-US" dirty="0" smtClean="0"/>
              <a:t>Whereas closed-ended questionnaires might be used to find out how many people use a service, open-ended questionnaires might be used to find out what people think about a service.</a:t>
            </a:r>
          </a:p>
          <a:p>
            <a:pPr marL="109728" indent="0">
              <a:buNone/>
            </a:pPr>
            <a:r>
              <a:rPr lang="en-US" i="1" dirty="0" smtClean="0"/>
              <a:t>Ex:</a:t>
            </a:r>
          </a:p>
          <a:p>
            <a:pPr marL="109728" indent="0">
              <a:buNone/>
            </a:pPr>
            <a:r>
              <a:rPr lang="en-US" i="1" dirty="0" smtClean="0"/>
              <a:t>What </a:t>
            </a:r>
            <a:r>
              <a:rPr lang="en-US" i="1" dirty="0"/>
              <a:t>was your high school experience like?</a:t>
            </a:r>
          </a:p>
          <a:p>
            <a:pPr marL="109728" indent="0">
              <a:buNone/>
            </a:pPr>
            <a:r>
              <a:rPr lang="en-US" i="1" dirty="0"/>
              <a:t>How did you and your best friend meet?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3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4.3 Combination of both</a:t>
            </a:r>
            <a:endParaRPr lang="en-US" dirty="0" smtClean="0"/>
          </a:p>
          <a:p>
            <a:pPr lvl="0" algn="just"/>
            <a:r>
              <a:rPr lang="en-US" dirty="0" smtClean="0"/>
              <a:t>Many researchers tend to use a combination of both open and closed questions. By that way, it is possible to find out how many people use a service on the same form.</a:t>
            </a:r>
          </a:p>
          <a:p>
            <a:pPr lvl="0"/>
            <a:r>
              <a:rPr lang="en-US" dirty="0" smtClean="0"/>
              <a:t>Many questionnaires begin with a series of closed questions, with boxes to tick or scales to rank, and then finish with a section of open-questions for more detailed response.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Questionnaire</a:t>
            </a:r>
            <a:br>
              <a:rPr lang="en-US" dirty="0" smtClean="0"/>
            </a:br>
            <a:r>
              <a:rPr lang="en-US" dirty="0" smtClean="0"/>
              <a:t>example: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906249"/>
              </p:ext>
            </p:extLst>
          </p:nvPr>
        </p:nvGraphicFramePr>
        <p:xfrm>
          <a:off x="990600" y="1447798"/>
          <a:ext cx="81534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521723">
                <a:tc>
                  <a:txBody>
                    <a:bodyPr/>
                    <a:lstStyle/>
                    <a:p>
                      <a:r>
                        <a:rPr lang="en-US" dirty="0" smtClean="0"/>
                        <a:t>Close-ended questions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Open-ended questions</a:t>
                      </a:r>
                      <a:endParaRPr lang="en-US" dirty="0"/>
                    </a:p>
                  </a:txBody>
                  <a:tcPr/>
                </a:tc>
              </a:tr>
              <a:tr h="900509">
                <a:tc>
                  <a:txBody>
                    <a:bodyPr/>
                    <a:lstStyle/>
                    <a:p>
                      <a:r>
                        <a:rPr lang="en-US" dirty="0" smtClean="0"/>
                        <a:t>Do you know who your target</a:t>
                      </a:r>
                      <a:r>
                        <a:rPr lang="en-US" baseline="0" dirty="0" smtClean="0"/>
                        <a:t> customer is?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 is your target customer?</a:t>
                      </a:r>
                      <a:endParaRPr lang="en-US" dirty="0"/>
                    </a:p>
                  </a:txBody>
                  <a:tcPr/>
                </a:tc>
              </a:tr>
              <a:tr h="900509">
                <a:tc>
                  <a:txBody>
                    <a:bodyPr/>
                    <a:lstStyle/>
                    <a:p>
                      <a:r>
                        <a:rPr lang="en-US" dirty="0" smtClean="0"/>
                        <a:t>Are you open on the weekends?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your store hours?</a:t>
                      </a:r>
                      <a:endParaRPr lang="en-US" dirty="0"/>
                    </a:p>
                  </a:txBody>
                  <a:tcPr/>
                </a:tc>
              </a:tr>
              <a:tr h="1286441">
                <a:tc>
                  <a:txBody>
                    <a:bodyPr/>
                    <a:lstStyle/>
                    <a:p>
                      <a:r>
                        <a:rPr lang="en-US" dirty="0" smtClean="0"/>
                        <a:t>Are you planning to launch the new soft ware in the second quarter?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 are you planning to launch the new software</a:t>
                      </a:r>
                      <a:endParaRPr lang="en-US" dirty="0"/>
                    </a:p>
                  </a:txBody>
                  <a:tcPr/>
                </a:tc>
              </a:tr>
              <a:tr h="900509">
                <a:tc>
                  <a:txBody>
                    <a:bodyPr/>
                    <a:lstStyle/>
                    <a:p>
                      <a:r>
                        <a:rPr lang="en-US" dirty="0" smtClean="0"/>
                        <a:t>Is you warehouse in the area?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is your warehouse located?</a:t>
                      </a:r>
                      <a:endParaRPr lang="en-US" dirty="0"/>
                    </a:p>
                  </a:txBody>
                  <a:tcPr/>
                </a:tc>
              </a:tr>
              <a:tr h="900509">
                <a:tc>
                  <a:txBody>
                    <a:bodyPr/>
                    <a:lstStyle/>
                    <a:p>
                      <a:r>
                        <a:rPr lang="en-US" dirty="0" smtClean="0"/>
                        <a:t>Are you considering a change?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Why are you considering a change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1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sabilla.com/blog/wp-content/uploads/2018/10/Usabilla-NPS-Exampl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9" y="274638"/>
            <a:ext cx="6078798" cy="678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9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two main ways in which researchers observe</a:t>
            </a:r>
          </a:p>
          <a:p>
            <a:r>
              <a:rPr lang="en-US" dirty="0" smtClean="0"/>
              <a:t>direct observation </a:t>
            </a:r>
          </a:p>
          <a:p>
            <a:r>
              <a:rPr lang="en-US" dirty="0" smtClean="0"/>
              <a:t>participant observation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Participant Observation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1. Direct observation:</a:t>
            </a:r>
            <a:endParaRPr lang="en-US" dirty="0" smtClean="0"/>
          </a:p>
          <a:p>
            <a:r>
              <a:rPr lang="en-US" dirty="0" smtClean="0"/>
              <a:t>Direct observation used in areas such as health and psychology</a:t>
            </a:r>
          </a:p>
          <a:p>
            <a:r>
              <a:rPr lang="en-US" dirty="0" smtClean="0"/>
              <a:t>It involves the observation of a “subject” in a certain situation and often uses technology such as video cameras or one-way mirrors.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Participant Observation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3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2.  Participant observation:</a:t>
            </a:r>
            <a:endParaRPr lang="en-US" dirty="0" smtClean="0"/>
          </a:p>
          <a:p>
            <a:pPr algn="just"/>
            <a:r>
              <a:rPr lang="en-US" dirty="0" smtClean="0"/>
              <a:t>The researchers become much more involved in the lives of the people being observed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researchers became covert participant observers; entering organizations and participating in their activities without anyone knowing that they were conducting research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Participant Observation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7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808291"/>
              </p:ext>
            </p:extLst>
          </p:nvPr>
        </p:nvGraphicFramePr>
        <p:xfrm>
          <a:off x="609600" y="152402"/>
          <a:ext cx="8077200" cy="6260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326"/>
                <a:gridCol w="5307874"/>
              </a:tblGrid>
              <a:tr h="52340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Research</a:t>
                      </a:r>
                      <a:r>
                        <a:rPr lang="en-US" sz="2500" baseline="0" dirty="0" smtClean="0"/>
                        <a:t> method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18916">
                <a:tc rowSpan="3">
                  <a:txBody>
                    <a:bodyPr/>
                    <a:lstStyle/>
                    <a:p>
                      <a:r>
                        <a:rPr lang="en-US" sz="2500" dirty="0" smtClean="0"/>
                        <a:t>Interview</a:t>
                      </a:r>
                      <a:endParaRPr lang="en-US" sz="2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Unstructured</a:t>
                      </a:r>
                      <a:r>
                        <a:rPr lang="en-US" sz="2500" baseline="0" dirty="0" smtClean="0"/>
                        <a:t> 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40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Semi structured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Structured 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916">
                <a:tc gridSpan="2">
                  <a:txBody>
                    <a:bodyPr/>
                    <a:lstStyle/>
                    <a:p>
                      <a:r>
                        <a:rPr lang="en-US" sz="2500" dirty="0" smtClean="0"/>
                        <a:t>Focus group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/>
                </a:tc>
              </a:tr>
              <a:tr h="523409">
                <a:tc rowSpan="3">
                  <a:txBody>
                    <a:bodyPr/>
                    <a:lstStyle/>
                    <a:p>
                      <a:r>
                        <a:rPr lang="en-US" sz="2500" dirty="0" smtClean="0"/>
                        <a:t>Questionnaire</a:t>
                      </a:r>
                      <a:endParaRPr lang="en-US" sz="2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Open-</a:t>
                      </a:r>
                      <a:r>
                        <a:rPr lang="en-US" sz="2500" baseline="0" dirty="0" smtClean="0"/>
                        <a:t>ended 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40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Close-ended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40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Combination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409">
                <a:tc rowSpan="2">
                  <a:txBody>
                    <a:bodyPr/>
                    <a:lstStyle/>
                    <a:p>
                      <a:r>
                        <a:rPr lang="en-US" sz="2500" dirty="0" smtClean="0"/>
                        <a:t>Participant observation</a:t>
                      </a:r>
                      <a:endParaRPr lang="en-US" sz="2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Direct observation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28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Participant observation</a:t>
                      </a:r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34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dirty="0" smtClean="0"/>
              <a:t>Think seriously about your research methodology. This will help you to decide upon the most appropriate methods for your research.</a:t>
            </a:r>
          </a:p>
          <a:p>
            <a:pPr lvl="0" algn="just"/>
            <a:r>
              <a:rPr lang="en-US" dirty="0" smtClean="0"/>
              <a:t>It is not necessary to use only one research method</a:t>
            </a:r>
            <a:r>
              <a:rPr lang="en-US" dirty="0"/>
              <a:t>.</a:t>
            </a:r>
            <a:endParaRPr lang="en-US" dirty="0" smtClean="0"/>
          </a:p>
          <a:p>
            <a:pPr lvl="0" algn="just"/>
            <a:r>
              <a:rPr lang="en-US" dirty="0" smtClean="0"/>
              <a:t>A combination of methods can be desirable as it enables you to overcome the different weaknesses inherent in all methods.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Choosing Your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4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0" y="274638"/>
            <a:ext cx="8830550" cy="508462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22690" y="5486400"/>
            <a:ext cx="6413935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 for your attention!</a:t>
            </a:r>
            <a:endParaRPr lang="en-US" sz="3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779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Quantitative</a:t>
            </a:r>
          </a:p>
          <a:p>
            <a:r>
              <a:rPr lang="en-US" dirty="0" smtClean="0"/>
              <a:t>Qualitative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is primarily exploratory research.  </a:t>
            </a:r>
          </a:p>
          <a:p>
            <a:pPr algn="just"/>
            <a:r>
              <a:rPr lang="en-US" dirty="0" smtClean="0"/>
              <a:t>used to gain an understanding of underlying reasons, opinions, and motivations. </a:t>
            </a:r>
          </a:p>
          <a:p>
            <a:pPr algn="just"/>
            <a:r>
              <a:rPr lang="en-US" dirty="0" smtClean="0"/>
              <a:t>provides insights into the problem or helps to develop ideas or hypotheses for potential quantitative research. </a:t>
            </a:r>
          </a:p>
          <a:p>
            <a:pPr algn="just"/>
            <a:r>
              <a:rPr lang="en-US" dirty="0" smtClean="0"/>
              <a:t>is used to uncover trends in thought and opinions, and dive deeper into the problem.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Qualitative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Qualitative data collection methods vary:</a:t>
            </a:r>
          </a:p>
          <a:p>
            <a:pPr marL="111125" indent="234950">
              <a:buFontTx/>
              <a:buChar char="-"/>
            </a:pPr>
            <a:r>
              <a:rPr lang="en-US" dirty="0" smtClean="0"/>
              <a:t>unstructured or semi-structured techniques. Some common methods include: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focus groups (group discussions)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individual interviews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participation/observations.</a:t>
            </a:r>
          </a:p>
          <a:p>
            <a:pPr marL="115888" indent="-19050" algn="just">
              <a:buNone/>
            </a:pPr>
            <a:r>
              <a:rPr lang="en-US" dirty="0" smtClean="0"/>
              <a:t>The sample size is typically small, and respondents are selected to fulfill a given quota.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used to quantify the problem by way of generating numerical data or data that can be transformed into useable statistics. </a:t>
            </a:r>
          </a:p>
          <a:p>
            <a:pPr algn="just"/>
            <a:r>
              <a:rPr lang="en-US" dirty="0" smtClean="0"/>
              <a:t>used to quantify attitudes, opinions, behaviors, and other defined variables – and generalize results from a larger sample population. </a:t>
            </a:r>
          </a:p>
          <a:p>
            <a:pPr algn="just"/>
            <a:r>
              <a:rPr lang="en-US" dirty="0" smtClean="0"/>
              <a:t>uses measurable data to formulate facts and uncover patterns in research.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Quantitative Research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Quantitative data collection methods are </a:t>
            </a:r>
            <a:r>
              <a:rPr lang="en-US" i="1" dirty="0" smtClean="0">
                <a:solidFill>
                  <a:srgbClr val="FF0000"/>
                </a:solidFill>
              </a:rPr>
              <a:t>much more structured </a:t>
            </a:r>
            <a:r>
              <a:rPr lang="en-US" dirty="0" smtClean="0"/>
              <a:t>than Qualitative data collection methods.</a:t>
            </a:r>
          </a:p>
          <a:p>
            <a:r>
              <a:rPr lang="en-US" dirty="0" smtClean="0"/>
              <a:t> Quantitative data collection methods include various forms of surveys: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online surveys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paper surveys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mobile surveys 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kiosk survey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face-to-face interviews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telephone interviews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longitudinal studies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 website interceptors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online polls</a:t>
            </a:r>
          </a:p>
          <a:p>
            <a:pPr marL="628650" indent="-255588">
              <a:buFont typeface="Arial" pitchFamily="34" charset="0"/>
              <a:buChar char="•"/>
            </a:pPr>
            <a:r>
              <a:rPr lang="en-US" dirty="0" smtClean="0"/>
              <a:t> and systematic observations.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Quantitative Research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50026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 smtClean="0"/>
                        <a:t>Qualitative research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smtClean="0"/>
                        <a:t> </a:t>
                      </a:r>
                      <a:r>
                        <a:rPr lang="en-US" sz="2800" dirty="0" smtClean="0"/>
                        <a:t>Quantitative</a:t>
                      </a:r>
                      <a:r>
                        <a:rPr lang="en-US" sz="2800" baseline="0" dirty="0" smtClean="0"/>
                        <a:t> research</a:t>
                      </a:r>
                      <a:endParaRPr lang="en-US" sz="2800" dirty="0" smtClean="0"/>
                    </a:p>
                    <a:p>
                      <a:pPr algn="just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en-US" sz="2800" dirty="0" smtClean="0"/>
                        <a:t>Attitudes, </a:t>
                      </a:r>
                      <a:r>
                        <a:rPr lang="en-US" sz="2800" baseline="0" dirty="0" err="1" smtClean="0"/>
                        <a:t>behaviour</a:t>
                      </a:r>
                      <a:r>
                        <a:rPr lang="en-US" sz="2800" baseline="0" dirty="0" smtClean="0"/>
                        <a:t> and experiences 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en-US" sz="2800" baseline="0" dirty="0" smtClean="0"/>
                        <a:t>Method: unstructured interviews, focus group…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en-US" sz="2800" baseline="0" dirty="0" smtClean="0"/>
                        <a:t>Purpose: to get in-depth opinion from participants =&gt; fewer people take part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 smtClean="0"/>
                        <a:t>Statistics</a:t>
                      </a:r>
                    </a:p>
                    <a:p>
                      <a:pPr algn="just"/>
                      <a:endParaRPr lang="en-US" sz="2800" dirty="0" smtClean="0"/>
                    </a:p>
                    <a:p>
                      <a:pPr algn="just">
                        <a:buFontTx/>
                        <a:buChar char="-"/>
                      </a:pPr>
                      <a:r>
                        <a:rPr lang="en-US" sz="2800" dirty="0" smtClean="0"/>
                        <a:t>method:</a:t>
                      </a:r>
                      <a:r>
                        <a:rPr lang="en-US" sz="2800" baseline="0" dirty="0" smtClean="0"/>
                        <a:t> close ended </a:t>
                      </a:r>
                      <a:r>
                        <a:rPr lang="en-US" sz="2800" baseline="0" dirty="0" err="1" smtClean="0"/>
                        <a:t>questionaires</a:t>
                      </a:r>
                      <a:r>
                        <a:rPr lang="en-US" sz="2800" baseline="0" dirty="0" smtClean="0"/>
                        <a:t>, structured interview…</a:t>
                      </a:r>
                    </a:p>
                    <a:p>
                      <a:pPr algn="just">
                        <a:buFontTx/>
                        <a:buChar char="-"/>
                      </a:pPr>
                      <a:endParaRPr lang="en-US" sz="2800" dirty="0" smtClean="0"/>
                    </a:p>
                    <a:p>
                      <a:pPr algn="just">
                        <a:buFontTx/>
                        <a:buChar char="-"/>
                      </a:pPr>
                      <a:r>
                        <a:rPr lang="en-US" sz="2800" dirty="0" smtClean="0"/>
                        <a:t>Purpose: numbers =&gt;</a:t>
                      </a:r>
                      <a:r>
                        <a:rPr lang="en-US" sz="2800" baseline="0" dirty="0" smtClean="0"/>
                        <a:t> more people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Qualitative</a:t>
            </a:r>
            <a:r>
              <a:rPr lang="en-US" dirty="0" smtClean="0"/>
              <a:t> vs. Quantitative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1244</Words>
  <Application>Microsoft Office PowerPoint</Application>
  <PresentationFormat>On-screen Show (4:3)</PresentationFormat>
  <Paragraphs>190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ASSISTING EFL STUDENTS THROUGH THE THESIS WRITING PROCESS</vt:lpstr>
      <vt:lpstr>ASSISTING EFL STUDENTS THROUGH THE THESIS WRITING PROCESS</vt:lpstr>
      <vt:lpstr>What is a Research methodology?</vt:lpstr>
      <vt:lpstr>Research methodology</vt:lpstr>
      <vt:lpstr>Qualitative Research</vt:lpstr>
      <vt:lpstr>Qualitative Research</vt:lpstr>
      <vt:lpstr>Quantitative Research</vt:lpstr>
      <vt:lpstr>Quantitative Research</vt:lpstr>
      <vt:lpstr>Qualitative vs. Quantitative</vt:lpstr>
      <vt:lpstr>Now decide your research methodology</vt:lpstr>
      <vt:lpstr>What happen if you write a combination of these words?</vt:lpstr>
      <vt:lpstr>What methodology?</vt:lpstr>
      <vt:lpstr>PowerPoint Presentation</vt:lpstr>
      <vt:lpstr>What are research methods?</vt:lpstr>
      <vt:lpstr>Interviewing</vt:lpstr>
      <vt:lpstr>Unstructured Interview</vt:lpstr>
      <vt:lpstr>Unstructured Interview</vt:lpstr>
      <vt:lpstr>Semi-structured Interview</vt:lpstr>
      <vt:lpstr>PowerPoint Presentation</vt:lpstr>
      <vt:lpstr>Structured interview</vt:lpstr>
      <vt:lpstr>Useful phrases when doing an interview</vt:lpstr>
      <vt:lpstr>PowerPoint Presentation</vt:lpstr>
      <vt:lpstr>Focus group (discussion group/ group interview)</vt:lpstr>
      <vt:lpstr>Focus group (discussion group/ group interview)</vt:lpstr>
      <vt:lpstr>Focus group (page 30)</vt:lpstr>
      <vt:lpstr>Focus group (discussion group/ group interview)</vt:lpstr>
      <vt:lpstr>PowerPoint Presentation</vt:lpstr>
      <vt:lpstr>Questionnaire</vt:lpstr>
      <vt:lpstr>Questionnaire</vt:lpstr>
      <vt:lpstr>Questionnaire</vt:lpstr>
      <vt:lpstr>Questionnaire</vt:lpstr>
      <vt:lpstr>Questionnaire example:</vt:lpstr>
      <vt:lpstr>PowerPoint Presentation</vt:lpstr>
      <vt:lpstr>Participant Observation</vt:lpstr>
      <vt:lpstr>Participant Observation</vt:lpstr>
      <vt:lpstr>Participant Observation</vt:lpstr>
      <vt:lpstr>PowerPoint Presentation</vt:lpstr>
      <vt:lpstr>Choosing Your Method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Windows User</cp:lastModifiedBy>
  <cp:revision>35</cp:revision>
  <dcterms:created xsi:type="dcterms:W3CDTF">2016-08-03T01:33:12Z</dcterms:created>
  <dcterms:modified xsi:type="dcterms:W3CDTF">2018-11-27T01:45:14Z</dcterms:modified>
</cp:coreProperties>
</file>